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47" r:id="rId2"/>
  </p:sldMasterIdLst>
  <p:notesMasterIdLst>
    <p:notesMasterId r:id="rId25"/>
  </p:notesMasterIdLst>
  <p:sldIdLst>
    <p:sldId id="272" r:id="rId3"/>
    <p:sldId id="307" r:id="rId4"/>
    <p:sldId id="293" r:id="rId5"/>
    <p:sldId id="315" r:id="rId6"/>
    <p:sldId id="318" r:id="rId7"/>
    <p:sldId id="294" r:id="rId8"/>
    <p:sldId id="316" r:id="rId9"/>
    <p:sldId id="319" r:id="rId10"/>
    <p:sldId id="295" r:id="rId11"/>
    <p:sldId id="317" r:id="rId12"/>
    <p:sldId id="320" r:id="rId13"/>
    <p:sldId id="296" r:id="rId14"/>
    <p:sldId id="270" r:id="rId15"/>
    <p:sldId id="271" r:id="rId16"/>
    <p:sldId id="309" r:id="rId17"/>
    <p:sldId id="323" r:id="rId18"/>
    <p:sldId id="310" r:id="rId19"/>
    <p:sldId id="321" r:id="rId20"/>
    <p:sldId id="311" r:id="rId21"/>
    <p:sldId id="322" r:id="rId22"/>
    <p:sldId id="312" r:id="rId23"/>
    <p:sldId id="313" r:id="rId2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8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88888-4A6A-4851-A065-1932FBF66B72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41B55-9A4C-4A77-B03C-3B7F55CF1A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8167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A53D-B2DA-4D9D-8F0B-5F63FD4DD736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6602-3F55-40B4-A2AD-32F9A9A5A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4505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A53D-B2DA-4D9D-8F0B-5F63FD4DD736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6602-3F55-40B4-A2AD-32F9A9A5A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6764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A53D-B2DA-4D9D-8F0B-5F63FD4DD736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6602-3F55-40B4-A2AD-32F9A9A5A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3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A53D-B2DA-4D9D-8F0B-5F63FD4DD736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6602-3F55-40B4-A2AD-32F9A9A5A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87766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A53D-B2DA-4D9D-8F0B-5F63FD4DD736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6602-3F55-40B4-A2AD-32F9A9A5A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9821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A53D-B2DA-4D9D-8F0B-5F63FD4DD736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6602-3F55-40B4-A2AD-32F9A9A5A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34696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A53D-B2DA-4D9D-8F0B-5F63FD4DD736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6602-3F55-40B4-A2AD-32F9A9A5A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1484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A53D-B2DA-4D9D-8F0B-5F63FD4DD736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6602-3F55-40B4-A2AD-32F9A9A5A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64640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9" name="手繪多邊形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​​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59" name="手繪多邊形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0" name="手繪多邊形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61" name="群組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​​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81" name="群組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​​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87" name="群組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​​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99" name="群組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​​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106" name="群組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1" name="手繪多邊形​​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2" name="手繪多邊形​​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3" name="手繪多邊形​​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4" name="手繪多邊形​​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115" name="手繪多邊形​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6" name="手繪多邊形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117" name="群組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146" name="群組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​​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8" name="手繪多邊形​​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9" name="手繪多邊形​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0" name="手繪多邊形​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1" name="手繪多邊形​​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2" name="手繪多邊形​​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3" name="手繪多邊形​​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5" name="手繪多邊形​​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0" name="手繪多邊形​​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171" name="群組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616708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9D0866-942B-4EE6-924F-744A16C100BE}" type="datetime1">
              <a:rPr lang="zh-TW" altLang="en-US" smtClean="0"/>
              <a:pPr/>
              <a:t>2025/2/18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55320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B614EF-0FF2-444F-9BC2-9EE9FC26A0C2}" type="datetime1">
              <a:rPr lang="zh-TW" altLang="en-US" smtClean="0"/>
              <a:pPr/>
              <a:t>2025/2/18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57861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A53D-B2DA-4D9D-8F0B-5F63FD4DD736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6602-3F55-40B4-A2AD-32F9A9A5A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69362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87C9DA-D465-4914-81C1-1B2DD615DD00}" type="datetime1">
              <a:rPr lang="zh-TW" altLang="en-US" smtClean="0"/>
              <a:pPr/>
              <a:t>2025/2/18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15049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E17F25-822D-467A-AE89-5E04B127518A}" type="datetime1">
              <a:rPr lang="zh-TW" altLang="en-US" smtClean="0"/>
              <a:pPr/>
              <a:t>2025/2/18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59474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9" name="群組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手繪多邊形​​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93" name="群組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手繪多邊形​​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8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9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0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1" name="手繪多邊形​​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2" name="手繪多邊形​​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3" name="手繪多邊形​​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4" name="手繪多邊形​​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5" name="手繪多邊形​​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6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7" name="手繪多邊形​​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8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9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0" name="手繪多邊形​​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1" name="手繪多邊形​​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2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3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4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5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6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7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8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9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0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1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2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3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4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6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7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8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9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0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1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2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3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4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5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6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7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8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9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0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1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2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3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4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5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6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7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8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9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0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1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2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3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4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6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7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8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9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0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1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2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3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4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6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177" name="群組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手繪多邊形​​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9" name="手繪多邊形​​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0" name="手繪多邊形​​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1" name="手繪多邊形​​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7" name="手繪多邊形​​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8" name="手繪多邊形​​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9" name="手繪多邊形​​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0" name="手繪多邊形​​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1" name="手繪多邊形​​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2" name="手繪多邊形​​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3" name="手繪多邊形​​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4" name="手繪多邊形​​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5" name="手繪多邊形​​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6" name="手繪多邊形​​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7" name="手繪多邊形​​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8" name="手繪多邊形​​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9" name="手繪多邊形​​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0" name="手繪多邊形​​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1" name="手繪多邊形​​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2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3" name="手繪多邊形​​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4" name="手繪多邊形​​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5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6" name="手繪多邊形​​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7" name="手繪多邊形​​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8" name="手繪多邊形​​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9" name="手繪多邊形​​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0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2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4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5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6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7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9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0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1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2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3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4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6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7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8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9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3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4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5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7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8" name="手繪多邊形​​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9" name="手繪多邊形​​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0" name="手繪多邊形​​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1" name="手繪多邊形​​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2" name="手繪多邊形​​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3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4" name="手繪多邊形​​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5" name="手繪多邊形​​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7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2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3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4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6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8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9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260" name="群組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手繪多邊形​​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2" name="手繪多邊形​​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3" name="手繪多邊形​​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4" name="手繪多邊形​​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5" name="手繪多邊形​​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6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7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8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9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0" name="手繪多邊形​​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1" name="手繪多邊形​​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2" name="手繪多邊形​​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3" name="手繪多邊形​​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4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5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6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7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/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8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9" name="手繪多邊形​​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0" name="手繪多邊形​​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1" name="手繪多邊形​​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2" name="手繪多邊形​​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3" name="手繪多邊形​​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4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5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solidFill>
                  <a:schemeClr val="accent6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6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7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8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289" name="群組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手繪多邊形​​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1" name="橢圓​​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2" name="手繪多邊形​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3" name="手繪多邊形​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4" name="手繪多邊形​​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5" name="手繪多邊形​​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6" name="手繪多邊形​​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7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8" name="手繪多邊形​​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9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0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1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2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3" name="手繪多邊形​​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4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5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6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7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8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9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310" name="手繪多邊形​​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311" name="群組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3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4" name="手繪多邊形​​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5" name="手繪多邊形​​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6" name="手繪多邊形​​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7" name="手繪多邊形​​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8" name="手繪多邊形​​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9" name="手繪多邊形​​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0" name="手繪多邊形​​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1" name="手繪多邊形​​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2" name="手繪多邊形​​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3" name="手繪多邊形​​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4" name="手繪多邊形​​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5" name="手繪多邊形​​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6" name="手繪多邊形​​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7" name="手繪多邊形​​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8" name="手繪多邊形​​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9" name="手繪多邊形​​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0" name="手繪多邊形​​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1" name="手繪多邊形​​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2" name="手繪多邊形​​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3" name="手繪多邊形​​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4" name="手繪多邊形​​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5" name="手繪多邊形​​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6" name="手繪多邊形​​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7" name="手繪多邊形​​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8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9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0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1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2" name="手繪多邊形​​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3" name="手繪多邊形​​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4" name="手繪多邊形​​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5" name="手繪多邊形​​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6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7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348" name="群組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群組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6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7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8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9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0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1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2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3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4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5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6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7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8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89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0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1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2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3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4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5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6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7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8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99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0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1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2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3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4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5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6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7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8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09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0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1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2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3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4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5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6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7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8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19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20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421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</p:grpSp>
        <p:grpSp>
          <p:nvGrpSpPr>
            <p:cNvPr id="350" name="群組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7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8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9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0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1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2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3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74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</p:grpSp>
        <p:grpSp>
          <p:nvGrpSpPr>
            <p:cNvPr id="351" name="群組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0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1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2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3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4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65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</p:grpSp>
        <p:grpSp>
          <p:nvGrpSpPr>
            <p:cNvPr id="352" name="群組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54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55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56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57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sp>
            <p:nvSpPr>
              <p:cNvPr id="358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</p:grpSp>
      </p:grpSp>
      <p:grpSp>
        <p:nvGrpSpPr>
          <p:cNvPr id="422" name="群組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手繪多邊形​​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4" name="手繪多邊形​​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5" name="手繪多邊形​​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0" name="手繪多邊形​​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431" name="群組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手繪多邊形​​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3" name="手繪多邊形​​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4" name="手繪多邊形​​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5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6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7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8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9" name="手繪多邊形​​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440" name="群組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318697-5C67-403F-9723-385C8FC8E0C0}" type="datetime1">
              <a:rPr lang="zh-TW" altLang="en-US" smtClean="0"/>
              <a:pPr/>
              <a:t>2025/2/18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29308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EDC97-839F-4D08-A5FB-4C7FA4EA9400}" type="datetime1">
              <a:rPr lang="zh-TW" altLang="en-US" smtClean="0"/>
              <a:pPr/>
              <a:t>2025/2/18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23267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E64077B-98F0-4516-89BC-14A201E4175E}" type="datetime1">
              <a:rPr lang="zh-TW" altLang="en-US" smtClean="0"/>
              <a:pPr/>
              <a:t>2025/2/18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2333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8C65D0-C15D-412D-A9E3-56BFA1933B37}" type="datetime1">
              <a:rPr lang="zh-TW" altLang="en-US" smtClean="0"/>
              <a:pPr/>
              <a:t>2025/2/18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41632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F4DC62-3F32-4708-8CA2-36746D929780}" type="datetime1">
              <a:rPr lang="zh-TW" altLang="en-US" smtClean="0"/>
              <a:pPr/>
              <a:t>2025/2/18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15782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D6C64C-D6C2-4F3D-991E-4D5541EB03E8}" type="datetime1">
              <a:rPr lang="zh-TW" altLang="en-US" smtClean="0"/>
              <a:pPr/>
              <a:t>2025/2/18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32715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A53D-B2DA-4D9D-8F0B-5F63FD4DD736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6602-3F55-40B4-A2AD-32F9A9A5A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3262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A53D-B2DA-4D9D-8F0B-5F63FD4DD736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6602-3F55-40B4-A2AD-32F9A9A5A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0579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A53D-B2DA-4D9D-8F0B-5F63FD4DD736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6602-3F55-40B4-A2AD-32F9A9A5A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0821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A53D-B2DA-4D9D-8F0B-5F63FD4DD736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6602-3F55-40B4-A2AD-32F9A9A5A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40984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A53D-B2DA-4D9D-8F0B-5F63FD4DD736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6602-3F55-40B4-A2AD-32F9A9A5A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7813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A53D-B2DA-4D9D-8F0B-5F63FD4DD736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6602-3F55-40B4-A2AD-32F9A9A5A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6037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A53D-B2DA-4D9D-8F0B-5F63FD4DD736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6602-3F55-40B4-A2AD-32F9A9A5A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9440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FA53D-B2DA-4D9D-8F0B-5F63FD4DD736}" type="datetimeFigureOut">
              <a:rPr lang="zh-TW" altLang="en-US" smtClean="0"/>
              <a:pPr/>
              <a:t>2025/2/18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796602-3F55-40B4-A2AD-32F9A9A5A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81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10" name="群組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手繪多邊形​​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26" name="群組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手繪多邊形​​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34" name="群組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手繪多邊形​​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43" name="群組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52" name="群組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手繪多邊形​​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61" name="群組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編輯</a:t>
            </a:r>
            <a:r>
              <a:rPr lang="zh-TW" altLang="en-US" dirty="0"/>
              <a:t>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916999F3-C4AC-40F7-A9C9-29911130B27F}" type="datetime1">
              <a:rPr lang="zh-TW" altLang="en-US" smtClean="0"/>
              <a:pPr/>
              <a:t>2025/2/18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8113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47728" y="1981200"/>
            <a:ext cx="4968552" cy="166382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72441" y="4056120"/>
            <a:ext cx="6400800" cy="2311896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5000" b="1" dirty="0"/>
              <a:t>    </a:t>
            </a:r>
            <a:r>
              <a:rPr lang="zh-TW" altLang="zh-TW" sz="5000" b="1" dirty="0"/>
              <a:t>班級</a:t>
            </a:r>
            <a:r>
              <a:rPr lang="zh-TW" altLang="zh-TW" sz="5000" b="1" dirty="0" smtClean="0"/>
              <a:t>：</a:t>
            </a:r>
            <a:endParaRPr lang="en-US" altLang="zh-TW" sz="5000" b="1" dirty="0" smtClean="0"/>
          </a:p>
          <a:p>
            <a:r>
              <a:rPr lang="zh-TW" altLang="en-US" sz="4800" b="1" dirty="0" smtClean="0"/>
              <a:t>六年甲班、六年乙</a:t>
            </a:r>
            <a:r>
              <a:rPr lang="zh-TW" altLang="en-US" sz="4800" b="1" dirty="0"/>
              <a:t>班</a:t>
            </a:r>
            <a:endParaRPr lang="en-US" altLang="zh-TW" sz="4800" b="1" dirty="0" smtClean="0"/>
          </a:p>
          <a:p>
            <a:r>
              <a:rPr lang="zh-TW" altLang="en-US" sz="4800" b="1" dirty="0" smtClean="0"/>
              <a:t>五</a:t>
            </a:r>
            <a:r>
              <a:rPr lang="zh-TW" altLang="zh-TW" sz="4800" b="1" dirty="0" smtClean="0"/>
              <a:t>年</a:t>
            </a:r>
            <a:r>
              <a:rPr lang="zh-TW" altLang="en-US" sz="4800" b="1" dirty="0" smtClean="0"/>
              <a:t>甲</a:t>
            </a:r>
            <a:r>
              <a:rPr lang="zh-TW" altLang="zh-TW" sz="4800" b="1" dirty="0" smtClean="0"/>
              <a:t>班</a:t>
            </a:r>
            <a:r>
              <a:rPr lang="zh-TW" altLang="en-US" sz="4800" b="1" dirty="0" smtClean="0"/>
              <a:t>    五年乙班</a:t>
            </a:r>
            <a:endParaRPr lang="en-US" altLang="zh-TW" sz="4800" b="1" dirty="0" smtClean="0"/>
          </a:p>
          <a:p>
            <a:r>
              <a:rPr lang="zh-TW" altLang="en-US" sz="4800" b="1" dirty="0" smtClean="0"/>
              <a:t>四年甲班    四年乙班</a:t>
            </a:r>
            <a:endParaRPr lang="en-US" altLang="zh-TW" sz="4800" b="1" dirty="0" smtClean="0"/>
          </a:p>
          <a:p>
            <a:r>
              <a:rPr lang="zh-TW" altLang="en-US" sz="4800" b="1" dirty="0" smtClean="0"/>
              <a:t>   三年甲班    三年乙班        </a:t>
            </a:r>
            <a:endParaRPr lang="en-US" altLang="zh-TW" sz="4800" b="1" dirty="0" smtClean="0"/>
          </a:p>
          <a:p>
            <a:r>
              <a:rPr lang="zh-TW" altLang="en-US" sz="2800" b="1" dirty="0" smtClean="0"/>
              <a:t>                         </a:t>
            </a:r>
            <a:endParaRPr lang="zh-TW" altLang="zh-TW" sz="2800" dirty="0"/>
          </a:p>
          <a:p>
            <a:r>
              <a:rPr lang="en-US" altLang="zh-TW" sz="6000" b="1" dirty="0"/>
              <a:t>   </a:t>
            </a:r>
            <a:r>
              <a:rPr lang="zh-TW" altLang="zh-TW" sz="8600" b="1" dirty="0"/>
              <a:t>日期：</a:t>
            </a:r>
            <a:r>
              <a:rPr lang="en-US" altLang="zh-TW" sz="8600" b="1" dirty="0" smtClean="0"/>
              <a:t>114</a:t>
            </a:r>
            <a:r>
              <a:rPr lang="zh-TW" altLang="zh-TW" sz="8600" b="1" dirty="0" smtClean="0"/>
              <a:t>年</a:t>
            </a:r>
            <a:r>
              <a:rPr lang="en-US" altLang="zh-TW" sz="8600" b="1" dirty="0"/>
              <a:t>2</a:t>
            </a:r>
            <a:r>
              <a:rPr lang="zh-TW" altLang="zh-TW" sz="8600" b="1" dirty="0" smtClean="0"/>
              <a:t>月</a:t>
            </a:r>
            <a:r>
              <a:rPr lang="en-US" altLang="zh-TW" sz="8600" b="1" dirty="0" smtClean="0"/>
              <a:t>21</a:t>
            </a:r>
            <a:r>
              <a:rPr lang="zh-TW" altLang="zh-TW" sz="8600" b="1" dirty="0" smtClean="0"/>
              <a:t>日</a:t>
            </a:r>
            <a:endParaRPr lang="en-US" altLang="zh-TW" sz="8600" b="1" dirty="0" smtClean="0"/>
          </a:p>
          <a:p>
            <a:r>
              <a:rPr lang="zh-TW" altLang="en-US" sz="8600" b="1" dirty="0" smtClean="0"/>
              <a:t>許秋鈴</a:t>
            </a:r>
            <a:endParaRPr lang="zh-TW" altLang="zh-TW" sz="8600" dirty="0"/>
          </a:p>
          <a:p>
            <a:endParaRPr lang="zh-TW" altLang="en-US" sz="60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0" y="510979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>
                <a:latin typeface="Times New Roman" pitchFamily="18" charset="0"/>
                <a:ea typeface="華康正顏楷體W5"/>
                <a:cs typeface="Times New Roman" pitchFamily="18" charset="0"/>
              </a:rPr>
              <a:t>臺北市中山區大佳國民小學</a:t>
            </a:r>
            <a:endParaRPr kumimoji="1" lang="zh-TW" altLang="en-US" sz="800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600" dirty="0">
                <a:latin typeface="Times New Roman" pitchFamily="18" charset="0"/>
                <a:ea typeface="華康正顏楷體W5"/>
                <a:cs typeface="Times New Roman" pitchFamily="18" charset="0"/>
              </a:rPr>
              <a:t>學校日資料</a:t>
            </a:r>
            <a:endParaRPr kumimoji="1" lang="zh-TW" altLang="en-US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6" name="圖片 5" descr="\\Djesdata2\新校務資料\輔導室\願景圖.bmp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916832"/>
            <a:ext cx="5256584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9720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38628"/>
            <a:ext cx="3865637" cy="885371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成績評量方式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平時成績</a:t>
            </a:r>
            <a:r>
              <a:rPr lang="en-US" altLang="zh-TW" sz="3200" dirty="0" smtClean="0"/>
              <a:t>100%</a:t>
            </a:r>
          </a:p>
          <a:p>
            <a:r>
              <a:rPr lang="zh-TW" altLang="en-US" sz="3200" dirty="0" smtClean="0"/>
              <a:t>包含樂器演奏、歌唱、樂理、態度評量、課堂參與</a:t>
            </a:r>
            <a:endParaRPr lang="en-US" altLang="zh-TW" sz="3200" dirty="0" smtClean="0"/>
          </a:p>
          <a:p>
            <a:endParaRPr lang="zh-TW" altLang="en-US" sz="3200" dirty="0"/>
          </a:p>
        </p:txBody>
      </p:sp>
      <p:pic>
        <p:nvPicPr>
          <p:cNvPr id="5" name="圖片 4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818" y="4714875"/>
            <a:ext cx="2143125" cy="2143125"/>
          </a:xfrm>
          <a:prstGeom prst="rect">
            <a:avLst/>
          </a:prstGeom>
        </p:spPr>
      </p:pic>
      <p:pic>
        <p:nvPicPr>
          <p:cNvPr id="6" name="圖片 5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67721">
            <a:off x="2578118" y="4026107"/>
            <a:ext cx="2143125" cy="2143125"/>
          </a:xfrm>
          <a:prstGeom prst="rect">
            <a:avLst/>
          </a:prstGeom>
        </p:spPr>
      </p:pic>
      <p:pic>
        <p:nvPicPr>
          <p:cNvPr id="7" name="圖片 6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93458">
            <a:off x="4858181" y="3824225"/>
            <a:ext cx="2143125" cy="2143125"/>
          </a:xfrm>
          <a:prstGeom prst="rect">
            <a:avLst/>
          </a:prstGeom>
        </p:spPr>
      </p:pic>
      <p:pic>
        <p:nvPicPr>
          <p:cNvPr id="8" name="圖片 7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3251" y="4299239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30514" y="638630"/>
            <a:ext cx="3323771" cy="1944913"/>
          </a:xfrm>
        </p:spPr>
        <p:txBody>
          <a:bodyPr/>
          <a:lstStyle/>
          <a:p>
            <a:r>
              <a:rPr lang="zh-TW" altLang="en-US" dirty="0" smtClean="0"/>
              <a:t>家長配合事項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7067" y="4646951"/>
            <a:ext cx="7766936" cy="1558976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請提醒孩子帶齊上課所需用品。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請家長鼓勵及陪伴孩子參予各項音樂表演活動</a:t>
            </a:r>
          </a:p>
          <a:p>
            <a:pPr algn="l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多和孩子一起欣賞音樂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台北愛樂電台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FM99.7)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USER\AppData\Local\Microsoft\Windows\INetCache\IE\1IBMBB7H\molang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571" y="769257"/>
            <a:ext cx="3967971" cy="2801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2872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六年甲乙班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77334" y="1422400"/>
            <a:ext cx="4184035" cy="4618961"/>
          </a:xfrm>
        </p:spPr>
        <p:txBody>
          <a:bodyPr>
            <a:noAutofit/>
          </a:bodyPr>
          <a:lstStyle/>
          <a:p>
            <a:r>
              <a:rPr lang="zh-TW" altLang="zh-TW" sz="2800" dirty="0" smtClean="0"/>
              <a:t>學習</a:t>
            </a:r>
            <a:r>
              <a:rPr lang="zh-TW" altLang="en-US" sz="2800" dirty="0" smtClean="0"/>
              <a:t>內容</a:t>
            </a:r>
            <a:r>
              <a:rPr lang="zh-TW" altLang="zh-TW" sz="2800" dirty="0" smtClean="0"/>
              <a:t>：</a:t>
            </a:r>
            <a:endParaRPr lang="en-US" altLang="zh-TW" sz="2800" dirty="0" smtClean="0"/>
          </a:p>
          <a:p>
            <a:r>
              <a:rPr lang="en-US" altLang="zh-TW" sz="2400" dirty="0" smtClean="0"/>
              <a:t>1.</a:t>
            </a:r>
            <a:r>
              <a:rPr lang="zh-TW" altLang="zh-TW" sz="2400" dirty="0" smtClean="0"/>
              <a:t>認識及演唱中西方民謠了解其音樂特色。</a:t>
            </a:r>
            <a:endParaRPr lang="en-US" altLang="zh-TW" sz="2400" dirty="0" smtClean="0"/>
          </a:p>
          <a:p>
            <a:r>
              <a:rPr lang="en-US" altLang="zh-TW" sz="2400" dirty="0" smtClean="0"/>
              <a:t>2.</a:t>
            </a:r>
            <a:r>
              <a:rPr lang="zh-TW" altLang="zh-TW" sz="2400" dirty="0" smtClean="0"/>
              <a:t>欣賞、體驗不同地區的當地音樂風格，認識多元的世界音樂曲風。</a:t>
            </a:r>
            <a:endParaRPr lang="zh-TW" altLang="zh-TW" sz="2400" dirty="0" smtClean="0"/>
          </a:p>
          <a:p>
            <a:r>
              <a:rPr lang="en-US" altLang="zh-TW" sz="2400" dirty="0" smtClean="0"/>
              <a:t>3.</a:t>
            </a:r>
            <a:r>
              <a:rPr lang="zh-TW" altLang="zh-TW" sz="2400" dirty="0" smtClean="0"/>
              <a:t> 認識</a:t>
            </a:r>
            <a:r>
              <a:rPr lang="zh-TW" altLang="en-US" sz="2400" dirty="0" smtClean="0"/>
              <a:t>民歌、對唱、藍調。</a:t>
            </a:r>
            <a:endParaRPr lang="en-US" altLang="zh-TW" sz="2400" dirty="0" smtClean="0"/>
          </a:p>
          <a:p>
            <a:r>
              <a:rPr lang="en-US" altLang="zh-TW" sz="2400" dirty="0" smtClean="0"/>
              <a:t>4.</a:t>
            </a:r>
            <a:r>
              <a:rPr lang="zh-TW" altLang="zh-TW" sz="2400" dirty="0" smtClean="0"/>
              <a:t>曲調</a:t>
            </a:r>
            <a:r>
              <a:rPr lang="zh-TW" altLang="zh-TW" sz="2400" dirty="0" smtClean="0"/>
              <a:t>樂器直笛的習奏。</a:t>
            </a:r>
            <a:endParaRPr lang="en-US" altLang="zh-TW" sz="2400" dirty="0" smtClean="0"/>
          </a:p>
          <a:p>
            <a:r>
              <a:rPr lang="en-US" altLang="zh-TW" sz="2400" dirty="0" smtClean="0"/>
              <a:t>5.</a:t>
            </a:r>
            <a:r>
              <a:rPr lang="zh-TW" altLang="zh-TW" sz="2400" dirty="0" smtClean="0"/>
              <a:t>認識</a:t>
            </a:r>
            <a:r>
              <a:rPr lang="zh-TW" altLang="zh-TW" sz="2400" dirty="0" smtClean="0"/>
              <a:t>大調和小調並感受大調與小調曲風的不同</a:t>
            </a:r>
            <a:r>
              <a:rPr lang="zh-TW" altLang="zh-TW" sz="2800" dirty="0" smtClean="0"/>
              <a:t>。</a:t>
            </a:r>
            <a:endParaRPr lang="zh-TW" altLang="en-US" sz="28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89970" y="609600"/>
            <a:ext cx="4184034" cy="5431762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sz="4400" dirty="0" smtClean="0"/>
              <a:t>6.</a:t>
            </a:r>
            <a:r>
              <a:rPr lang="zh-TW" altLang="zh-TW" sz="4400" dirty="0" smtClean="0"/>
              <a:t>認識</a:t>
            </a:r>
            <a:r>
              <a:rPr lang="zh-TW" altLang="en-US" sz="4400" dirty="0" smtClean="0"/>
              <a:t>變奏</a:t>
            </a:r>
            <a:r>
              <a:rPr lang="zh-TW" altLang="zh-TW" sz="4400" dirty="0" smtClean="0"/>
              <a:t>、</a:t>
            </a:r>
            <a:r>
              <a:rPr lang="zh-TW" altLang="zh-TW" sz="4400" dirty="0" smtClean="0"/>
              <a:t>欣賞</a:t>
            </a:r>
            <a:r>
              <a:rPr lang="zh-TW" altLang="zh-TW" sz="4400" dirty="0" smtClean="0"/>
              <a:t>變奏曲。</a:t>
            </a:r>
            <a:endParaRPr lang="en-US" altLang="zh-TW" sz="4400" dirty="0" smtClean="0"/>
          </a:p>
          <a:p>
            <a:r>
              <a:rPr lang="en-US" altLang="zh-TW" sz="4400" dirty="0" smtClean="0"/>
              <a:t>7.</a:t>
            </a:r>
            <a:r>
              <a:rPr lang="zh-TW" altLang="en-US" sz="4400" dirty="0" smtClean="0"/>
              <a:t>認識傳統樂器及分類</a:t>
            </a:r>
            <a:r>
              <a:rPr lang="zh-TW" altLang="en-US" sz="4400" dirty="0" smtClean="0"/>
              <a:t>。</a:t>
            </a:r>
            <a:endParaRPr lang="en-US" altLang="zh-TW" sz="4400" dirty="0" smtClean="0"/>
          </a:p>
          <a:p>
            <a:r>
              <a:rPr lang="en-US" altLang="zh-TW" sz="4400" dirty="0" smtClean="0"/>
              <a:t>8.</a:t>
            </a:r>
            <a:r>
              <a:rPr lang="zh-TW" altLang="en-US" sz="4400" dirty="0" smtClean="0"/>
              <a:t>認識饒舌歌由來。</a:t>
            </a:r>
            <a:endParaRPr lang="en-US" altLang="zh-TW" sz="4400" dirty="0" smtClean="0"/>
          </a:p>
          <a:p>
            <a:r>
              <a:rPr lang="en-US" altLang="zh-TW" sz="4400" dirty="0" smtClean="0"/>
              <a:t>9</a:t>
            </a:r>
            <a:r>
              <a:rPr lang="en-US" altLang="zh-TW" sz="4400" dirty="0" smtClean="0"/>
              <a:t>.</a:t>
            </a:r>
            <a:r>
              <a:rPr lang="zh-TW" altLang="zh-TW" sz="4400" dirty="0" smtClean="0"/>
              <a:t>透過</a:t>
            </a:r>
            <a:r>
              <a:rPr lang="zh-TW" altLang="zh-TW" sz="4400" dirty="0" smtClean="0"/>
              <a:t>演奏、演唱和欣賞培養對藝術喜愛的態度。</a:t>
            </a:r>
            <a:endParaRPr lang="en-US" altLang="zh-TW" sz="4400" dirty="0" smtClean="0"/>
          </a:p>
          <a:p>
            <a:r>
              <a:rPr lang="en-US" altLang="zh-TW" sz="4400" dirty="0" smtClean="0"/>
              <a:t>10.</a:t>
            </a:r>
            <a:r>
              <a:rPr lang="zh-TW" altLang="zh-TW" sz="4400" dirty="0" smtClean="0"/>
              <a:t>聆聽</a:t>
            </a:r>
            <a:r>
              <a:rPr lang="zh-TW" altLang="zh-TW" sz="4400" dirty="0" smtClean="0"/>
              <a:t>音樂了解樂曲節奏、曲調、音色之特性，從生活中去感受不同聲音之美。</a:t>
            </a:r>
            <a:endParaRPr lang="en-US" altLang="zh-TW" sz="4400" dirty="0" smtClean="0"/>
          </a:p>
          <a:p>
            <a:r>
              <a:rPr lang="en-US" altLang="zh-TW" sz="4400" dirty="0" smtClean="0"/>
              <a:t>11</a:t>
            </a:r>
            <a:r>
              <a:rPr lang="en-US" altLang="zh-TW" sz="4400" dirty="0" smtClean="0"/>
              <a:t>.</a:t>
            </a:r>
            <a:r>
              <a:rPr lang="zh-TW" altLang="zh-TW" sz="4400" dirty="0" smtClean="0"/>
              <a:t>從</a:t>
            </a:r>
            <a:r>
              <a:rPr lang="zh-TW" altLang="zh-TW" sz="4400" dirty="0" smtClean="0"/>
              <a:t>生活中感受不同聲音之美並養成尊重態度。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endParaRPr lang="zh-TW" altLang="zh-TW" sz="4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zh-TW" altLang="zh-TW" sz="2400" dirty="0" smtClean="0"/>
          </a:p>
          <a:p>
            <a:pPr>
              <a:buNone/>
            </a:pP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endParaRPr lang="zh-TW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01584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38628"/>
            <a:ext cx="3865637" cy="885371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成績評量方式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平時成績</a:t>
            </a:r>
            <a:r>
              <a:rPr lang="en-US" altLang="zh-TW" sz="3200" dirty="0" smtClean="0"/>
              <a:t>100%</a:t>
            </a:r>
          </a:p>
          <a:p>
            <a:r>
              <a:rPr lang="zh-TW" altLang="en-US" sz="3200" dirty="0" smtClean="0"/>
              <a:t>包含樂器演奏、歌唱、樂理、態度評量、課堂參與</a:t>
            </a:r>
            <a:endParaRPr lang="en-US" altLang="zh-TW" sz="3200" dirty="0" smtClean="0"/>
          </a:p>
          <a:p>
            <a:endParaRPr lang="zh-TW" altLang="en-US" sz="3200" dirty="0"/>
          </a:p>
        </p:txBody>
      </p:sp>
      <p:pic>
        <p:nvPicPr>
          <p:cNvPr id="5" name="圖片 4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818" y="4714875"/>
            <a:ext cx="2143125" cy="2143125"/>
          </a:xfrm>
          <a:prstGeom prst="rect">
            <a:avLst/>
          </a:prstGeom>
        </p:spPr>
      </p:pic>
      <p:pic>
        <p:nvPicPr>
          <p:cNvPr id="6" name="圖片 5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67721">
            <a:off x="2578118" y="4026107"/>
            <a:ext cx="2143125" cy="2143125"/>
          </a:xfrm>
          <a:prstGeom prst="rect">
            <a:avLst/>
          </a:prstGeom>
        </p:spPr>
      </p:pic>
      <p:pic>
        <p:nvPicPr>
          <p:cNvPr id="7" name="圖片 6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93458">
            <a:off x="4858181" y="3824225"/>
            <a:ext cx="2143125" cy="2143125"/>
          </a:xfrm>
          <a:prstGeom prst="rect">
            <a:avLst/>
          </a:prstGeom>
        </p:spPr>
      </p:pic>
      <p:pic>
        <p:nvPicPr>
          <p:cNvPr id="8" name="圖片 7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3251" y="4299239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30514" y="638630"/>
            <a:ext cx="3323771" cy="1944913"/>
          </a:xfrm>
        </p:spPr>
        <p:txBody>
          <a:bodyPr/>
          <a:lstStyle/>
          <a:p>
            <a:r>
              <a:rPr lang="zh-TW" altLang="en-US" dirty="0" smtClean="0"/>
              <a:t>家長配合事項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7067" y="4646951"/>
            <a:ext cx="7766936" cy="1558976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請提醒孩子帶齊上課所需用品。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請家長鼓勵及陪伴孩子參予各項音樂表演活動</a:t>
            </a:r>
          </a:p>
          <a:p>
            <a:pPr algn="l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多和孩子一起欣賞音樂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台北愛樂電台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FM99.7)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USER\AppData\Local\Microsoft\Windows\INetCache\IE\1IBMBB7H\molang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571" y="769257"/>
            <a:ext cx="3967971" cy="2801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2872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本土語</a:t>
            </a:r>
            <a:r>
              <a:rPr lang="en-US" altLang="zh-TW" dirty="0" smtClean="0"/>
              <a:t>:</a:t>
            </a:r>
            <a:r>
              <a:rPr lang="zh-TW" altLang="en-US" dirty="0" smtClean="0"/>
              <a:t>三年級甲班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54629"/>
            <a:ext cx="8596668" cy="438673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上課內容</a:t>
            </a:r>
            <a:r>
              <a:rPr lang="en-US" altLang="zh-TW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第一單元愈耍愈好耍</a:t>
            </a:r>
            <a:endParaRPr lang="en-US" altLang="zh-TW" sz="2800" dirty="0" smtClean="0">
              <a:solidFill>
                <a:schemeClr val="accent5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第一課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騎鐵馬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第二課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運動當時行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第二單元天氣多變化</a:t>
            </a:r>
            <a:endParaRPr lang="en-US" altLang="zh-TW" sz="2800" dirty="0" smtClean="0">
              <a:solidFill>
                <a:schemeClr val="accent5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第三課天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accent5"/>
                </a:solidFill>
                <a:latin typeface="標楷體" pitchFamily="65" charset="-120"/>
                <a:ea typeface="標楷體" pitchFamily="65" charset="-120"/>
              </a:rPr>
              <a:t>第三單元熱天要注意</a:t>
            </a:r>
            <a:endParaRPr lang="en-US" altLang="zh-TW" sz="2800" dirty="0" smtClean="0">
              <a:solidFill>
                <a:schemeClr val="accent5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第四課阿宏頭愣愣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第五課來去吃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礤冰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5"/>
                </a:solidFill>
              </a:rPr>
              <a:t>成績評量方式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平時成績</a:t>
            </a:r>
            <a:r>
              <a:rPr lang="en-US" altLang="zh-TW" sz="4400" dirty="0" smtClean="0"/>
              <a:t>100%</a:t>
            </a:r>
          </a:p>
          <a:p>
            <a:r>
              <a:rPr lang="zh-TW" altLang="en-US" sz="4400" dirty="0" smtClean="0"/>
              <a:t>包含</a:t>
            </a:r>
            <a:r>
              <a:rPr lang="en-US" altLang="zh-TW" sz="4400" dirty="0" smtClean="0"/>
              <a:t>:</a:t>
            </a:r>
            <a:r>
              <a:rPr lang="zh-TW" altLang="en-US" sz="4400" dirty="0" smtClean="0"/>
              <a:t>口頭評量、討論發表、態度評量、課堂參與</a:t>
            </a:r>
            <a:endParaRPr lang="en-US" altLang="zh-TW" sz="4400" dirty="0" smtClean="0"/>
          </a:p>
          <a:p>
            <a:endParaRPr lang="zh-TW" altLang="en-US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本土語</a:t>
            </a:r>
            <a:r>
              <a:rPr lang="en-US" altLang="zh-TW" dirty="0" smtClean="0"/>
              <a:t>:</a:t>
            </a:r>
            <a:r>
              <a:rPr lang="zh-TW" altLang="en-US" dirty="0" smtClean="0"/>
              <a:t>四年級甲班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Clr>
                <a:srgbClr val="90C226"/>
              </a:buClr>
            </a:pP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上課內容</a:t>
            </a:r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0">
              <a:buClr>
                <a:srgbClr val="90C226"/>
              </a:buClr>
            </a:pPr>
            <a:r>
              <a:rPr lang="zh-TW" altLang="en-US" sz="2800" dirty="0" smtClean="0">
                <a:solidFill>
                  <a:srgbClr val="C42F1A"/>
                </a:solidFill>
                <a:latin typeface="標楷體" pitchFamily="65" charset="-120"/>
                <a:ea typeface="標楷體" pitchFamily="65" charset="-120"/>
              </a:rPr>
              <a:t>第一</a:t>
            </a:r>
            <a:r>
              <a:rPr lang="zh-TW" altLang="en-US" sz="2800" dirty="0" smtClean="0">
                <a:solidFill>
                  <a:srgbClr val="C42F1A"/>
                </a:solidFill>
                <a:latin typeface="標楷體" pitchFamily="65" charset="-120"/>
                <a:ea typeface="標楷體" pitchFamily="65" charset="-120"/>
              </a:rPr>
              <a:t>單元𨑨迌買等路</a:t>
            </a:r>
            <a:endParaRPr lang="en-US" altLang="zh-TW" sz="2800" dirty="0" smtClean="0">
              <a:solidFill>
                <a:srgbClr val="C42F1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rgbClr val="90C226"/>
              </a:buClr>
            </a:pP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itchFamily="65" charset="-120"/>
                <a:ea typeface="標楷體" pitchFamily="65" charset="-120"/>
              </a:rPr>
              <a:t>第一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itchFamily="65" charset="-120"/>
                <a:ea typeface="標楷體" pitchFamily="65" charset="-120"/>
              </a:rPr>
              <a:t>課農場好</a:t>
            </a:r>
            <a:r>
              <a:rPr lang="zh-TW" altLang="en-US" sz="2800" dirty="0" smtClean="0">
                <a:solidFill>
                  <a:srgbClr val="C42F1A"/>
                </a:solidFill>
                <a:latin typeface="標楷體" pitchFamily="65" charset="-120"/>
                <a:ea typeface="標楷體" pitchFamily="65" charset="-120"/>
              </a:rPr>
              <a:t>𨑨</a:t>
            </a:r>
            <a:r>
              <a:rPr lang="zh-TW" altLang="en-US" sz="2800" dirty="0" smtClean="0">
                <a:solidFill>
                  <a:srgbClr val="C42F1A"/>
                </a:solidFill>
                <a:latin typeface="標楷體" pitchFamily="65" charset="-120"/>
                <a:ea typeface="標楷體" pitchFamily="65" charset="-120"/>
              </a:rPr>
              <a:t>迌</a:t>
            </a:r>
            <a:endParaRPr lang="en-US" altLang="zh-TW" sz="2800" dirty="0" smtClean="0">
              <a:solidFill>
                <a:prstClr val="black">
                  <a:lumMod val="75000"/>
                  <a:lumOff val="25000"/>
                </a:prstClr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rgbClr val="90C226"/>
              </a:buClr>
            </a:pP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itchFamily="65" charset="-120"/>
                <a:ea typeface="標楷體" pitchFamily="65" charset="-120"/>
              </a:rPr>
              <a:t>第二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標楷體" pitchFamily="65" charset="-120"/>
                <a:ea typeface="標楷體" pitchFamily="65" charset="-120"/>
              </a:rPr>
              <a:t>舊街</a:t>
            </a:r>
            <a:endParaRPr lang="en-US" altLang="zh-TW" sz="2800" dirty="0" smtClean="0">
              <a:solidFill>
                <a:prstClr val="black">
                  <a:lumMod val="75000"/>
                  <a:lumOff val="25000"/>
                </a:prstClr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rgbClr val="90C226"/>
              </a:buClr>
            </a:pPr>
            <a:r>
              <a:rPr lang="zh-TW" altLang="en-US" sz="2800" dirty="0" smtClean="0">
                <a:solidFill>
                  <a:srgbClr val="C42F1A"/>
                </a:solidFill>
                <a:latin typeface="標楷體" pitchFamily="65" charset="-120"/>
                <a:ea typeface="標楷體" pitchFamily="65" charset="-120"/>
              </a:rPr>
              <a:t>第二</a:t>
            </a:r>
            <a:r>
              <a:rPr lang="zh-TW" altLang="en-US" sz="2800" dirty="0" smtClean="0">
                <a:solidFill>
                  <a:srgbClr val="C42F1A"/>
                </a:solidFill>
                <a:latin typeface="標楷體" pitchFamily="65" charset="-120"/>
                <a:ea typeface="標楷體" pitchFamily="65" charset="-120"/>
              </a:rPr>
              <a:t>單尊重佮欣賞</a:t>
            </a:r>
            <a:endParaRPr lang="en-US" altLang="zh-TW" sz="2800" dirty="0" smtClean="0">
              <a:solidFill>
                <a:srgbClr val="C42F1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rgbClr val="90C226"/>
              </a:buClr>
            </a:pP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第三課個性攏無仝</a:t>
            </a:r>
            <a:endParaRPr lang="en-US" altLang="zh-TW" sz="28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rgbClr val="90C226"/>
              </a:buClr>
            </a:pP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第四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課欲按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怎長尾山娘</a:t>
            </a:r>
            <a:endParaRPr lang="en-US" altLang="zh-TW" sz="2800" dirty="0" smtClean="0">
              <a:solidFill>
                <a:srgbClr val="C42F1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rgbClr val="90C226"/>
              </a:buClr>
            </a:pPr>
            <a:r>
              <a:rPr lang="zh-TW" altLang="en-US" sz="2800" dirty="0" smtClean="0">
                <a:solidFill>
                  <a:srgbClr val="C42F1A"/>
                </a:solidFill>
                <a:latin typeface="標楷體" pitchFamily="65" charset="-120"/>
                <a:ea typeface="標楷體" pitchFamily="65" charset="-120"/>
              </a:rPr>
              <a:t>第三單元</a:t>
            </a:r>
            <a:r>
              <a:rPr lang="zh-TW" altLang="en-US" sz="2800" dirty="0" smtClean="0">
                <a:solidFill>
                  <a:srgbClr val="C42F1A"/>
                </a:solidFill>
                <a:latin typeface="標楷體" pitchFamily="65" charset="-120"/>
                <a:ea typeface="標楷體" pitchFamily="65" charset="-120"/>
              </a:rPr>
              <a:t>日子</a:t>
            </a:r>
            <a:endParaRPr lang="en-US" altLang="zh-TW" sz="2800" dirty="0" smtClean="0">
              <a:solidFill>
                <a:srgbClr val="C42F1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rgbClr val="90C226"/>
              </a:buClr>
            </a:pP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第五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課寄生仔僅大漢</a:t>
            </a:r>
            <a:endParaRPr lang="en-US" altLang="zh-TW" sz="28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srgbClr val="90C226"/>
              </a:buClr>
            </a:pPr>
            <a:endParaRPr lang="en-US" altLang="zh-TW" sz="28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5"/>
                </a:solidFill>
              </a:rPr>
              <a:t>成績評量方式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平時成績</a:t>
            </a:r>
            <a:r>
              <a:rPr lang="en-US" altLang="zh-TW" sz="4400" dirty="0" smtClean="0"/>
              <a:t>100%</a:t>
            </a:r>
          </a:p>
          <a:p>
            <a:r>
              <a:rPr lang="zh-TW" altLang="en-US" sz="4400" dirty="0" smtClean="0"/>
              <a:t>包含</a:t>
            </a:r>
            <a:r>
              <a:rPr lang="en-US" altLang="zh-TW" sz="4400" dirty="0" smtClean="0"/>
              <a:t>:</a:t>
            </a:r>
            <a:r>
              <a:rPr lang="zh-TW" altLang="en-US" sz="4400" dirty="0" smtClean="0"/>
              <a:t>口頭評量、討論發表、態度評量、課堂參與</a:t>
            </a:r>
            <a:endParaRPr lang="en-US" altLang="zh-TW" sz="4400" dirty="0" smtClean="0"/>
          </a:p>
          <a:p>
            <a:endParaRPr lang="zh-TW" altLang="en-US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本土語五年級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19199"/>
            <a:ext cx="8596668" cy="4822163"/>
          </a:xfrm>
        </p:spPr>
        <p:txBody>
          <a:bodyPr>
            <a:normAutofit lnSpcReduction="10000"/>
          </a:bodyPr>
          <a:lstStyle/>
          <a:p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教學內容</a:t>
            </a: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單元一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傳統人文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第一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捏麵尪仔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第二課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迎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媽祖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單元二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好喙得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人疼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第三課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祝阿媽食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百二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單元三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好山好水好光景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第四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課島嶼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地動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480560" y="2585545"/>
            <a:ext cx="6675120" cy="149247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6000" dirty="0" smtClean="0"/>
              <a:t>藝術與人文</a:t>
            </a:r>
            <a:r>
              <a:rPr lang="zh-TW" altLang="en-US" sz="6000" dirty="0"/>
              <a:t>領域</a:t>
            </a: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zh-TW" altLang="en-US" sz="6000" dirty="0" smtClean="0"/>
              <a:t>              </a:t>
            </a:r>
            <a:r>
              <a:rPr lang="zh-TW" altLang="en-US" sz="1900" dirty="0" smtClean="0"/>
              <a:t>許秋鈴</a:t>
            </a:r>
            <a:endParaRPr lang="zh-TW" altLang="en-US" sz="1900" dirty="0"/>
          </a:p>
        </p:txBody>
      </p:sp>
    </p:spTree>
    <p:extLst>
      <p:ext uri="{BB962C8B-B14F-4D97-AF65-F5344CB8AC3E}">
        <p14:creationId xmlns="" xmlns:p14="http://schemas.microsoft.com/office/powerpoint/2010/main" val="1722165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5"/>
                </a:solidFill>
              </a:rPr>
              <a:t>成績評量方式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平時成績</a:t>
            </a:r>
            <a:r>
              <a:rPr lang="en-US" altLang="zh-TW" sz="4400" dirty="0" smtClean="0"/>
              <a:t>100%</a:t>
            </a:r>
          </a:p>
          <a:p>
            <a:r>
              <a:rPr lang="zh-TW" altLang="en-US" sz="4400" dirty="0" smtClean="0"/>
              <a:t>包含</a:t>
            </a:r>
            <a:r>
              <a:rPr lang="en-US" altLang="zh-TW" sz="4400" dirty="0" smtClean="0"/>
              <a:t>:</a:t>
            </a:r>
            <a:r>
              <a:rPr lang="zh-TW" altLang="en-US" sz="4400" dirty="0" smtClean="0"/>
              <a:t>口頭評量、討論發表、態度評量、課堂參與</a:t>
            </a:r>
            <a:endParaRPr lang="en-US" altLang="zh-TW" sz="4400" dirty="0" smtClean="0"/>
          </a:p>
          <a:p>
            <a:endParaRPr lang="zh-TW" altLang="en-US" sz="4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本土語六年級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教學內容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</a:pP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單元一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狀元才</a:t>
            </a:r>
            <a:endParaRPr lang="en-US" altLang="zh-TW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prstClr val="black">
                  <a:lumMod val="75000"/>
                  <a:lumOff val="25000"/>
                </a:prstClr>
              </a:buClr>
            </a:pP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第一課</a:t>
            </a:r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生理囝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prstClr val="black">
                  <a:lumMod val="75000"/>
                  <a:lumOff val="25000"/>
                </a:prstClr>
              </a:buClr>
            </a:pP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單元二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地球村</a:t>
            </a:r>
            <a:endParaRPr lang="en-US" altLang="zh-TW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prstClr val="black">
                  <a:lumMod val="75000"/>
                  <a:lumOff val="25000"/>
                </a:prstClr>
              </a:buClr>
            </a:pP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二課</a:t>
            </a:r>
            <a:r>
              <a:rPr lang="en-US" altLang="zh-TW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巷仔內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世界盃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prstClr val="black">
                  <a:lumMod val="75000"/>
                  <a:lumOff val="25000"/>
                </a:prstClr>
              </a:buClr>
            </a:pP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單元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青春</a:t>
            </a:r>
            <a:endParaRPr lang="en-US" altLang="zh-TW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prstClr val="black">
                  <a:lumMod val="75000"/>
                  <a:lumOff val="25000"/>
                </a:prstClr>
              </a:buClr>
            </a:pP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第三課</a:t>
            </a:r>
            <a:r>
              <a:rPr lang="en-US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行過</a:t>
            </a:r>
            <a:endParaRPr lang="en-US" altLang="zh-TW" sz="36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prstClr val="black">
                  <a:lumMod val="75000"/>
                  <a:lumOff val="25000"/>
                </a:prstClr>
              </a:buClr>
            </a:pPr>
            <a:r>
              <a:rPr lang="zh-TW" altLang="en-US" sz="36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第四課我已經大漢</a:t>
            </a:r>
            <a:endParaRPr lang="en-US" altLang="zh-TW" sz="36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Clr>
                <a:prstClr val="black">
                  <a:lumMod val="75000"/>
                  <a:lumOff val="25000"/>
                </a:prstClr>
              </a:buClr>
            </a:pP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5"/>
                </a:solidFill>
              </a:rPr>
              <a:t>成績評量方式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平時成績</a:t>
            </a:r>
            <a:r>
              <a:rPr lang="en-US" altLang="zh-TW" sz="4400" dirty="0" smtClean="0"/>
              <a:t>100%</a:t>
            </a:r>
          </a:p>
          <a:p>
            <a:r>
              <a:rPr lang="zh-TW" altLang="en-US" sz="4400" dirty="0" smtClean="0"/>
              <a:t>包含</a:t>
            </a:r>
            <a:r>
              <a:rPr lang="en-US" altLang="zh-TW" sz="4400" dirty="0" smtClean="0"/>
              <a:t>:</a:t>
            </a:r>
            <a:r>
              <a:rPr lang="zh-TW" altLang="en-US" sz="4400" dirty="0" smtClean="0"/>
              <a:t>口頭評量、討論發表、態度評量、課堂參與</a:t>
            </a:r>
            <a:endParaRPr lang="en-US" altLang="zh-TW" sz="4400" dirty="0" smtClean="0"/>
          </a:p>
          <a:p>
            <a:endParaRPr lang="zh-TW" alt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三年級甲乙班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華康POP2體W9(P)" panose="040B0900000000000000" pitchFamily="82" charset="-120"/>
                <a:ea typeface="華康POP2體W9(P)" panose="040B0900000000000000" pitchFamily="82" charset="-120"/>
              </a:rPr>
              <a:t>教學內</a:t>
            </a:r>
            <a:r>
              <a:rPr lang="zh-TW" altLang="en-US" sz="2400" dirty="0">
                <a:latin typeface="華康POP2體W9(P)" panose="040B0900000000000000" pitchFamily="82" charset="-120"/>
                <a:ea typeface="華康POP2體W9(P)" panose="040B0900000000000000" pitchFamily="82" charset="-120"/>
              </a:rPr>
              <a:t>容</a:t>
            </a:r>
            <a:endParaRPr lang="en-US" altLang="zh-TW" sz="2400" dirty="0" smtClean="0">
              <a:latin typeface="華康POP2體W9(P)" panose="040B0900000000000000" pitchFamily="82" charset="-120"/>
              <a:ea typeface="華康POP2體W9(P)" panose="040B0900000000000000" pitchFamily="82" charset="-120"/>
            </a:endParaRPr>
          </a:p>
          <a:p>
            <a:r>
              <a:rPr lang="en-US" altLang="zh-TW" dirty="0" smtClean="0"/>
              <a:t>1.</a:t>
            </a:r>
            <a:r>
              <a:rPr lang="zh-TW" altLang="zh-TW" dirty="0" smtClean="0"/>
              <a:t>認識</a:t>
            </a:r>
            <a:r>
              <a:rPr lang="zh-TW" altLang="zh-TW" dirty="0"/>
              <a:t>課本中新的音樂</a:t>
            </a:r>
            <a:r>
              <a:rPr lang="zh-TW" altLang="zh-TW" dirty="0" smtClean="0"/>
              <a:t>符號</a:t>
            </a:r>
            <a:r>
              <a:rPr lang="zh-TW" altLang="en-US" dirty="0" smtClean="0"/>
              <a:t>、</a:t>
            </a:r>
            <a:r>
              <a:rPr lang="zh-TW" altLang="en-US" dirty="0" smtClean="0"/>
              <a:t>附</a:t>
            </a:r>
            <a:r>
              <a:rPr lang="zh-TW" altLang="zh-TW" dirty="0" smtClean="0"/>
              <a:t>點</a:t>
            </a:r>
            <a:r>
              <a:rPr lang="zh-TW" altLang="en-US" dirty="0" smtClean="0"/>
              <a:t>二</a:t>
            </a:r>
            <a:r>
              <a:rPr lang="zh-TW" altLang="zh-TW" dirty="0" smtClean="0"/>
              <a:t>分音符、</a:t>
            </a:r>
            <a:r>
              <a:rPr lang="zh-TW" altLang="en-US" dirty="0" smtClean="0"/>
              <a:t>全音符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r>
              <a:rPr lang="en-US" altLang="zh-TW" dirty="0" smtClean="0"/>
              <a:t>2.</a:t>
            </a:r>
            <a:r>
              <a:rPr lang="zh-TW" altLang="zh-TW" dirty="0"/>
              <a:t>以正確</a:t>
            </a:r>
            <a:r>
              <a:rPr lang="zh-TW" altLang="zh-TW" dirty="0" smtClean="0"/>
              <a:t>呼吸</a:t>
            </a:r>
            <a:r>
              <a:rPr lang="zh-TW" altLang="en-US" dirty="0" smtClean="0"/>
              <a:t>演</a:t>
            </a:r>
            <a:r>
              <a:rPr lang="zh-TW" altLang="zh-TW" dirty="0" smtClean="0"/>
              <a:t>唱</a:t>
            </a:r>
            <a:r>
              <a:rPr lang="zh-TW" altLang="zh-TW" dirty="0"/>
              <a:t>歌曲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zh-TW" dirty="0"/>
              <a:t>透過演唱與肢體活動體驗不同的</a:t>
            </a:r>
            <a:r>
              <a:rPr lang="zh-TW" altLang="zh-TW" dirty="0" smtClean="0"/>
              <a:t>節奏。</a:t>
            </a:r>
            <a:endParaRPr lang="zh-TW" altLang="zh-TW" dirty="0"/>
          </a:p>
          <a:p>
            <a:r>
              <a:rPr lang="en-US" altLang="zh-TW" dirty="0" smtClean="0"/>
              <a:t>4.</a:t>
            </a:r>
            <a:r>
              <a:rPr lang="en-US" altLang="zh-TW" dirty="0" smtClean="0"/>
              <a:t>.</a:t>
            </a:r>
            <a:r>
              <a:rPr lang="zh-TW" altLang="en-US" dirty="0" smtClean="0"/>
              <a:t>認識</a:t>
            </a:r>
            <a:r>
              <a:rPr lang="zh-TW" altLang="zh-TW" dirty="0" smtClean="0"/>
              <a:t>曲調</a:t>
            </a:r>
            <a:r>
              <a:rPr lang="zh-TW" altLang="zh-TW" dirty="0"/>
              <a:t>樂器直</a:t>
            </a:r>
            <a:r>
              <a:rPr lang="zh-TW" altLang="zh-TW" dirty="0" smtClean="0"/>
              <a:t>笛</a:t>
            </a:r>
            <a:r>
              <a:rPr lang="zh-TW" altLang="en-US" dirty="0" smtClean="0"/>
              <a:t>高音</a:t>
            </a:r>
            <a:r>
              <a:rPr lang="en-US" altLang="zh-TW" dirty="0" smtClean="0"/>
              <a:t>C</a:t>
            </a:r>
            <a:r>
              <a:rPr lang="zh-TW" altLang="en-US" dirty="0" smtClean="0"/>
              <a:t>、</a:t>
            </a:r>
            <a:r>
              <a:rPr lang="en-US" altLang="zh-TW" dirty="0" smtClean="0"/>
              <a:t>D</a:t>
            </a:r>
            <a:r>
              <a:rPr lang="zh-TW" altLang="en-US" dirty="0" smtClean="0"/>
              <a:t>指法及樂曲</a:t>
            </a:r>
            <a:r>
              <a:rPr lang="zh-TW" altLang="zh-TW" dirty="0" smtClean="0"/>
              <a:t>的</a:t>
            </a:r>
            <a:r>
              <a:rPr lang="zh-TW" altLang="zh-TW" dirty="0"/>
              <a:t>習奏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r>
              <a:rPr lang="en-US" altLang="zh-TW" dirty="0" smtClean="0"/>
              <a:t>5</a:t>
            </a:r>
            <a:r>
              <a:rPr lang="en-US" altLang="zh-TW" dirty="0" smtClean="0"/>
              <a:t>.</a:t>
            </a:r>
            <a:r>
              <a:rPr lang="zh-TW" altLang="zh-TW" dirty="0" smtClean="0"/>
              <a:t>認識</a:t>
            </a:r>
            <a:r>
              <a:rPr lang="zh-TW" altLang="en-US" dirty="0" smtClean="0"/>
              <a:t>拍子、唱名、音名、</a:t>
            </a:r>
            <a:r>
              <a:rPr lang="zh-TW" altLang="zh-TW" dirty="0" smtClean="0"/>
              <a:t>音階。</a:t>
            </a:r>
            <a:endParaRPr lang="en-US" altLang="zh-TW" dirty="0" smtClean="0"/>
          </a:p>
          <a:p>
            <a:r>
              <a:rPr lang="en-US" altLang="zh-TW" dirty="0" smtClean="0"/>
              <a:t>6.</a:t>
            </a:r>
            <a:r>
              <a:rPr lang="zh-TW" altLang="en-US" dirty="0" smtClean="0"/>
              <a:t>歌詞</a:t>
            </a:r>
            <a:r>
              <a:rPr lang="zh-TW" altLang="zh-TW" dirty="0" smtClean="0"/>
              <a:t>創作。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7</a:t>
            </a:r>
            <a:r>
              <a:rPr lang="en-US" altLang="zh-TW" dirty="0" smtClean="0"/>
              <a:t>.</a:t>
            </a:r>
            <a:r>
              <a:rPr lang="zh-TW" altLang="zh-TW" dirty="0" smtClean="0"/>
              <a:t>認識</a:t>
            </a:r>
            <a:r>
              <a:rPr lang="zh-TW" altLang="en-US" dirty="0" smtClean="0"/>
              <a:t>音樂家</a:t>
            </a:r>
            <a:r>
              <a:rPr lang="zh-TW" altLang="en-US" dirty="0"/>
              <a:t>、</a:t>
            </a:r>
            <a:r>
              <a:rPr lang="zh-TW" altLang="zh-TW" dirty="0" smtClean="0"/>
              <a:t>欣賞</a:t>
            </a:r>
            <a:r>
              <a:rPr lang="zh-TW" altLang="zh-TW" dirty="0"/>
              <a:t>樂曲。</a:t>
            </a:r>
          </a:p>
          <a:p>
            <a:r>
              <a:rPr lang="en-US" altLang="zh-TW" dirty="0" smtClean="0"/>
              <a:t>8</a:t>
            </a:r>
            <a:r>
              <a:rPr lang="en-US" altLang="zh-TW" dirty="0" smtClean="0"/>
              <a:t>.</a:t>
            </a:r>
            <a:r>
              <a:rPr lang="zh-TW" altLang="zh-TW" dirty="0"/>
              <a:t>認識鋼琴</a:t>
            </a:r>
            <a:r>
              <a:rPr lang="zh-TW" altLang="zh-TW" dirty="0" smtClean="0"/>
              <a:t>和擊樂器。</a:t>
            </a:r>
            <a:endParaRPr lang="en-US" altLang="zh-TW" dirty="0" smtClean="0"/>
          </a:p>
          <a:p>
            <a:r>
              <a:rPr lang="en-US" altLang="zh-TW" dirty="0" smtClean="0"/>
              <a:t>9</a:t>
            </a:r>
            <a:r>
              <a:rPr lang="en-US" altLang="zh-TW" dirty="0" smtClean="0"/>
              <a:t>.</a:t>
            </a:r>
            <a:r>
              <a:rPr lang="zh-TW" altLang="zh-TW" dirty="0"/>
              <a:t>聆聽音樂了解樂曲</a:t>
            </a:r>
            <a:r>
              <a:rPr lang="zh-TW" altLang="zh-TW" dirty="0" smtClean="0"/>
              <a:t>的</a:t>
            </a:r>
            <a:r>
              <a:rPr lang="zh-TW" altLang="en-US" dirty="0" smtClean="0"/>
              <a:t>拍子、</a:t>
            </a:r>
            <a:r>
              <a:rPr lang="zh-TW" altLang="zh-TW" dirty="0" smtClean="0"/>
              <a:t>節奏</a:t>
            </a:r>
            <a:r>
              <a:rPr lang="zh-TW" altLang="zh-TW" dirty="0"/>
              <a:t>、曲調、音色之特性。</a:t>
            </a:r>
          </a:p>
          <a:p>
            <a:r>
              <a:rPr lang="en-US" altLang="zh-TW" dirty="0"/>
              <a:t> 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69" y="3713871"/>
            <a:ext cx="3575729" cy="23274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745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38628"/>
            <a:ext cx="3865637" cy="885371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成績評量方式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平時成績</a:t>
            </a:r>
            <a:r>
              <a:rPr lang="en-US" altLang="zh-TW" sz="3200" dirty="0" smtClean="0"/>
              <a:t>100%</a:t>
            </a:r>
          </a:p>
          <a:p>
            <a:r>
              <a:rPr lang="zh-TW" altLang="en-US" sz="3200" dirty="0" smtClean="0"/>
              <a:t>包含樂器演奏、歌唱、樂理、態度評量、課堂參與</a:t>
            </a:r>
            <a:endParaRPr lang="en-US" altLang="zh-TW" sz="3200" dirty="0" smtClean="0"/>
          </a:p>
          <a:p>
            <a:endParaRPr lang="zh-TW" altLang="en-US" sz="3200" dirty="0"/>
          </a:p>
        </p:txBody>
      </p:sp>
      <p:pic>
        <p:nvPicPr>
          <p:cNvPr id="5" name="圖片 4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818" y="4714875"/>
            <a:ext cx="2143125" cy="2143125"/>
          </a:xfrm>
          <a:prstGeom prst="rect">
            <a:avLst/>
          </a:prstGeom>
        </p:spPr>
      </p:pic>
      <p:pic>
        <p:nvPicPr>
          <p:cNvPr id="6" name="圖片 5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67721">
            <a:off x="2578118" y="4026107"/>
            <a:ext cx="2143125" cy="2143125"/>
          </a:xfrm>
          <a:prstGeom prst="rect">
            <a:avLst/>
          </a:prstGeom>
        </p:spPr>
      </p:pic>
      <p:pic>
        <p:nvPicPr>
          <p:cNvPr id="7" name="圖片 6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93458">
            <a:off x="4858181" y="3824225"/>
            <a:ext cx="2143125" cy="2143125"/>
          </a:xfrm>
          <a:prstGeom prst="rect">
            <a:avLst/>
          </a:prstGeom>
        </p:spPr>
      </p:pic>
      <p:pic>
        <p:nvPicPr>
          <p:cNvPr id="8" name="圖片 7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3251" y="4299239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30514" y="638630"/>
            <a:ext cx="3323771" cy="1944913"/>
          </a:xfrm>
        </p:spPr>
        <p:txBody>
          <a:bodyPr/>
          <a:lstStyle/>
          <a:p>
            <a:r>
              <a:rPr lang="zh-TW" altLang="en-US" dirty="0" smtClean="0"/>
              <a:t>家長配合事項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7067" y="4646951"/>
            <a:ext cx="7766936" cy="1558976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請提醒孩子帶齊上課所需用品。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請家長鼓勵及陪伴孩子參予各項音樂表演活動</a:t>
            </a:r>
          </a:p>
          <a:p>
            <a:pPr algn="l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多和孩子一起欣賞音樂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台北愛樂電台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FM99.7)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USER\AppData\Local\Microsoft\Windows\INetCache\IE\1IBMBB7H\molang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571" y="769257"/>
            <a:ext cx="3967971" cy="2801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287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四年甲、乙班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idx="1"/>
          </p:nvPr>
        </p:nvSpPr>
        <p:spPr>
          <a:xfrm>
            <a:off x="677334" y="1349829"/>
            <a:ext cx="8596668" cy="4064000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12800" dirty="0" smtClean="0"/>
              <a:t>教學內容</a:t>
            </a:r>
            <a:endParaRPr lang="en-US" altLang="zh-TW" sz="12800" dirty="0" smtClean="0"/>
          </a:p>
          <a:p>
            <a:r>
              <a:rPr lang="en-US" altLang="zh-TW" sz="7200" dirty="0" smtClean="0"/>
              <a:t>1</a:t>
            </a:r>
            <a:r>
              <a:rPr lang="en-US" altLang="zh-TW" sz="8000" dirty="0" smtClean="0"/>
              <a:t>. </a:t>
            </a:r>
            <a:r>
              <a:rPr lang="zh-TW" altLang="zh-TW" sz="8000" dirty="0" smtClean="0"/>
              <a:t>歌曲</a:t>
            </a:r>
            <a:r>
              <a:rPr lang="zh-TW" altLang="en-US" sz="8000" dirty="0" smtClean="0"/>
              <a:t>習</a:t>
            </a:r>
            <a:r>
              <a:rPr lang="zh-TW" altLang="zh-TW" sz="8000" dirty="0" smtClean="0"/>
              <a:t>唱</a:t>
            </a:r>
            <a:r>
              <a:rPr lang="zh-TW" altLang="zh-TW" sz="8000" dirty="0" smtClean="0"/>
              <a:t>、</a:t>
            </a:r>
            <a:r>
              <a:rPr lang="zh-TW" altLang="en-US" sz="8000" dirty="0" smtClean="0"/>
              <a:t>認識音樂家</a:t>
            </a:r>
            <a:r>
              <a:rPr lang="zh-TW" altLang="en-US" sz="8000" dirty="0"/>
              <a:t>、</a:t>
            </a:r>
            <a:r>
              <a:rPr lang="zh-TW" altLang="zh-TW" sz="8000" dirty="0" smtClean="0"/>
              <a:t>樂曲欣賞</a:t>
            </a:r>
            <a:r>
              <a:rPr lang="zh-TW" altLang="en-US" sz="8000" dirty="0" smtClean="0"/>
              <a:t>。</a:t>
            </a:r>
            <a:endParaRPr lang="en-US" altLang="zh-TW" sz="8000" dirty="0" smtClean="0"/>
          </a:p>
          <a:p>
            <a:r>
              <a:rPr lang="en-US" altLang="zh-TW" sz="8000" dirty="0" smtClean="0"/>
              <a:t>2.</a:t>
            </a:r>
            <a:r>
              <a:rPr lang="zh-TW" altLang="zh-TW" sz="8000" dirty="0" smtClean="0"/>
              <a:t>練習曲調樂器</a:t>
            </a:r>
            <a:r>
              <a:rPr lang="zh-TW" altLang="en-US" sz="8000" dirty="0" smtClean="0"/>
              <a:t>直笛吹奏</a:t>
            </a:r>
            <a:r>
              <a:rPr lang="zh-TW" altLang="zh-TW" sz="8000" dirty="0" smtClean="0"/>
              <a:t>。 </a:t>
            </a:r>
            <a:endParaRPr lang="en-US" altLang="zh-TW" sz="8000" dirty="0" smtClean="0"/>
          </a:p>
          <a:p>
            <a:r>
              <a:rPr lang="en-US" altLang="zh-TW" sz="8000" dirty="0" smtClean="0"/>
              <a:t>3. </a:t>
            </a:r>
            <a:r>
              <a:rPr lang="zh-TW" altLang="en-US" sz="8000" dirty="0" smtClean="0"/>
              <a:t>簡易曲調創作並</a:t>
            </a:r>
            <a:r>
              <a:rPr lang="zh-TW" altLang="zh-TW" sz="8000" dirty="0" smtClean="0"/>
              <a:t>養成與他人共同唱奏時相互聆聽與協調的技能。</a:t>
            </a:r>
            <a:endParaRPr lang="en-US" altLang="zh-TW" sz="8000" dirty="0" smtClean="0"/>
          </a:p>
          <a:p>
            <a:r>
              <a:rPr lang="en-US" altLang="zh-TW" sz="8000" dirty="0" smtClean="0"/>
              <a:t>4. </a:t>
            </a:r>
            <a:r>
              <a:rPr lang="zh-TW" altLang="zh-TW" sz="8000" dirty="0" smtClean="0"/>
              <a:t>認識力度記號，並表現於歌曲中。</a:t>
            </a:r>
            <a:endParaRPr lang="en-US" altLang="zh-TW" sz="8000" dirty="0" smtClean="0"/>
          </a:p>
          <a:p>
            <a:r>
              <a:rPr lang="en-US" altLang="zh-TW" sz="8000" dirty="0" smtClean="0"/>
              <a:t>5. </a:t>
            </a:r>
            <a:r>
              <a:rPr lang="zh-TW" altLang="zh-TW" sz="8000" dirty="0" smtClean="0"/>
              <a:t>認識</a:t>
            </a:r>
            <a:r>
              <a:rPr lang="zh-TW" altLang="en-US" sz="8000" dirty="0" smtClean="0"/>
              <a:t>課本中新的</a:t>
            </a:r>
            <a:r>
              <a:rPr lang="zh-TW" altLang="zh-TW" sz="8000" dirty="0" smtClean="0"/>
              <a:t>音樂</a:t>
            </a:r>
            <a:r>
              <a:rPr lang="zh-TW" altLang="zh-TW" sz="8000" dirty="0" smtClean="0"/>
              <a:t>符號。</a:t>
            </a:r>
            <a:endParaRPr lang="en-US" altLang="zh-TW" sz="8000" dirty="0" smtClean="0"/>
          </a:p>
          <a:p>
            <a:r>
              <a:rPr lang="en-US" altLang="zh-TW" sz="8000" dirty="0" smtClean="0"/>
              <a:t>6. </a:t>
            </a:r>
            <a:r>
              <a:rPr lang="zh-TW" altLang="zh-TW" sz="8000" dirty="0" smtClean="0"/>
              <a:t>認識</a:t>
            </a:r>
            <a:r>
              <a:rPr lang="en-US" altLang="zh-TW" sz="8000" dirty="0" smtClean="0"/>
              <a:t>C</a:t>
            </a:r>
            <a:r>
              <a:rPr lang="zh-TW" altLang="en-US" sz="8000" dirty="0" smtClean="0"/>
              <a:t>大調、</a:t>
            </a:r>
            <a:r>
              <a:rPr lang="en-US" altLang="zh-TW" sz="8000" dirty="0" smtClean="0"/>
              <a:t>G</a:t>
            </a:r>
            <a:r>
              <a:rPr lang="zh-TW" altLang="en-US" sz="8000" dirty="0" smtClean="0"/>
              <a:t>大調音階。</a:t>
            </a:r>
            <a:endParaRPr lang="en-US" altLang="zh-TW" sz="8000" dirty="0" smtClean="0"/>
          </a:p>
          <a:p>
            <a:r>
              <a:rPr lang="en-US" altLang="zh-TW" sz="8000" dirty="0" smtClean="0"/>
              <a:t>7. </a:t>
            </a:r>
            <a:r>
              <a:rPr lang="zh-TW" altLang="zh-TW" sz="8000" dirty="0" smtClean="0"/>
              <a:t>聽辨級進與跳進音型、 認識強起拍和弱起拍。</a:t>
            </a:r>
            <a:endParaRPr lang="en-US" altLang="zh-TW" sz="8000" dirty="0" smtClean="0"/>
          </a:p>
          <a:p>
            <a:r>
              <a:rPr lang="en-US" altLang="zh-TW" sz="8000" dirty="0" smtClean="0"/>
              <a:t>8. </a:t>
            </a:r>
            <a:r>
              <a:rPr lang="zh-TW" altLang="zh-TW" sz="8000" dirty="0" smtClean="0"/>
              <a:t>認識三八拍</a:t>
            </a:r>
            <a:r>
              <a:rPr lang="zh-TW" altLang="en-US" sz="8000" dirty="0" smtClean="0"/>
              <a:t>、全音半音、樂句。</a:t>
            </a:r>
            <a:endParaRPr lang="en-US" altLang="zh-TW" sz="8000" dirty="0" smtClean="0"/>
          </a:p>
          <a:p>
            <a:r>
              <a:rPr lang="en-US" altLang="zh-TW" sz="8000" dirty="0" smtClean="0"/>
              <a:t>9. </a:t>
            </a:r>
            <a:r>
              <a:rPr lang="zh-TW" altLang="zh-TW" sz="8000" dirty="0" smtClean="0"/>
              <a:t>認識擊</a:t>
            </a:r>
            <a:r>
              <a:rPr lang="zh-TW" altLang="zh-TW" sz="8000" dirty="0" smtClean="0"/>
              <a:t>樂器</a:t>
            </a:r>
            <a:r>
              <a:rPr lang="zh-TW" altLang="en-US" sz="8000" dirty="0" smtClean="0"/>
              <a:t>、生活中的擊樂器</a:t>
            </a:r>
            <a:r>
              <a:rPr lang="zh-TW" altLang="zh-TW" sz="8000" dirty="0" smtClean="0"/>
              <a:t>。</a:t>
            </a:r>
            <a:endParaRPr lang="en-US" altLang="zh-TW" sz="8000" dirty="0" smtClean="0"/>
          </a:p>
          <a:p>
            <a:r>
              <a:rPr lang="en-US" altLang="zh-TW" sz="8000" dirty="0" smtClean="0"/>
              <a:t>10. </a:t>
            </a:r>
            <a:r>
              <a:rPr lang="zh-TW" altLang="zh-TW" sz="8000" dirty="0" smtClean="0"/>
              <a:t>培養尊重多元音樂的正確態度。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endParaRPr lang="zh-TW" altLang="zh-TW" sz="7200" dirty="0" smtClean="0"/>
          </a:p>
          <a:p>
            <a:pPr>
              <a:buNone/>
            </a:pPr>
            <a:r>
              <a:rPr lang="en-US" altLang="zh-TW" sz="7200" dirty="0" smtClean="0"/>
              <a:t/>
            </a:r>
            <a:br>
              <a:rPr lang="en-US" altLang="zh-TW" sz="7200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 descr="C:\Users\USER\AppData\Local\Microsoft\Windows\INetCache\IE\BCWNFZDY\baby-2028307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4913" y="2438400"/>
            <a:ext cx="3367315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7762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38628"/>
            <a:ext cx="3865637" cy="885371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成績評量方式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平時成績</a:t>
            </a:r>
            <a:r>
              <a:rPr lang="en-US" altLang="zh-TW" sz="3200" dirty="0" smtClean="0"/>
              <a:t>100%</a:t>
            </a:r>
          </a:p>
          <a:p>
            <a:r>
              <a:rPr lang="zh-TW" altLang="en-US" sz="3200" dirty="0" smtClean="0"/>
              <a:t>包含樂器演奏、歌唱、樂理、態度評量、課堂參與</a:t>
            </a:r>
            <a:endParaRPr lang="en-US" altLang="zh-TW" sz="3200" dirty="0" smtClean="0"/>
          </a:p>
          <a:p>
            <a:endParaRPr lang="zh-TW" altLang="en-US" sz="3200" dirty="0"/>
          </a:p>
        </p:txBody>
      </p:sp>
      <p:pic>
        <p:nvPicPr>
          <p:cNvPr id="5" name="圖片 4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818" y="4714875"/>
            <a:ext cx="2143125" cy="2143125"/>
          </a:xfrm>
          <a:prstGeom prst="rect">
            <a:avLst/>
          </a:prstGeom>
        </p:spPr>
      </p:pic>
      <p:pic>
        <p:nvPicPr>
          <p:cNvPr id="6" name="圖片 5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67721">
            <a:off x="2578118" y="4026107"/>
            <a:ext cx="2143125" cy="2143125"/>
          </a:xfrm>
          <a:prstGeom prst="rect">
            <a:avLst/>
          </a:prstGeom>
        </p:spPr>
      </p:pic>
      <p:pic>
        <p:nvPicPr>
          <p:cNvPr id="7" name="圖片 6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93458">
            <a:off x="4858181" y="3824225"/>
            <a:ext cx="2143125" cy="2143125"/>
          </a:xfrm>
          <a:prstGeom prst="rect">
            <a:avLst/>
          </a:prstGeom>
        </p:spPr>
      </p:pic>
      <p:pic>
        <p:nvPicPr>
          <p:cNvPr id="8" name="圖片 7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3251" y="4299239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30514" y="638630"/>
            <a:ext cx="3323771" cy="1944913"/>
          </a:xfrm>
        </p:spPr>
        <p:txBody>
          <a:bodyPr/>
          <a:lstStyle/>
          <a:p>
            <a:r>
              <a:rPr lang="zh-TW" altLang="en-US" dirty="0" smtClean="0"/>
              <a:t>家長配合事項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7067" y="4646951"/>
            <a:ext cx="7766936" cy="1558976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請提醒孩子帶齊上課所需用品。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請家長鼓勵及陪伴孩子參予各項音樂表演活動</a:t>
            </a:r>
          </a:p>
          <a:p>
            <a:pPr algn="l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多和孩子一起欣賞音樂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台北愛樂電台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FM99.7)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USER\AppData\Local\Microsoft\Windows\INetCache\IE\1IBMBB7H\molang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571" y="769257"/>
            <a:ext cx="3967971" cy="2801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287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五年甲乙班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77334" y="1509486"/>
            <a:ext cx="4184035" cy="4531875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學習內容</a:t>
            </a:r>
            <a:endParaRPr lang="en-US" altLang="zh-TW" sz="2800" dirty="0" smtClean="0"/>
          </a:p>
          <a:p>
            <a:r>
              <a:rPr lang="en-US" altLang="zh-TW" sz="2400" dirty="0" smtClean="0"/>
              <a:t>1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演唱樂曲。</a:t>
            </a:r>
            <a:endParaRPr lang="zh-TW" altLang="zh-TW" sz="2400" dirty="0" smtClean="0"/>
          </a:p>
          <a:p>
            <a:r>
              <a:rPr lang="en-US" altLang="zh-TW" sz="2400" dirty="0" smtClean="0"/>
              <a:t>2.</a:t>
            </a:r>
            <a:r>
              <a:rPr lang="zh-TW" altLang="zh-TW" sz="2400" dirty="0" smtClean="0"/>
              <a:t>曲調</a:t>
            </a:r>
            <a:r>
              <a:rPr lang="zh-TW" altLang="zh-TW" sz="2400" dirty="0" smtClean="0"/>
              <a:t>樂器</a:t>
            </a:r>
            <a:r>
              <a:rPr lang="zh-TW" altLang="en-US" sz="2400" dirty="0" smtClean="0"/>
              <a:t>直笛</a:t>
            </a:r>
            <a:r>
              <a:rPr lang="zh-TW" altLang="zh-TW" sz="2400" dirty="0" smtClean="0"/>
              <a:t>的</a:t>
            </a:r>
            <a:r>
              <a:rPr lang="zh-TW" altLang="zh-TW" sz="2400" dirty="0" smtClean="0"/>
              <a:t>習</a:t>
            </a:r>
            <a:r>
              <a:rPr lang="zh-TW" altLang="zh-TW" sz="2400" dirty="0" smtClean="0"/>
              <a:t>奏</a:t>
            </a:r>
            <a:r>
              <a:rPr lang="zh-TW" altLang="en-US" sz="2400" dirty="0" smtClean="0"/>
              <a:t>及認識新的指法。</a:t>
            </a:r>
            <a:endParaRPr lang="zh-TW" altLang="zh-TW" sz="2400" dirty="0" smtClean="0"/>
          </a:p>
          <a:p>
            <a:r>
              <a:rPr lang="en-US" altLang="zh-TW" sz="2400" dirty="0" smtClean="0"/>
              <a:t>3</a:t>
            </a:r>
            <a:r>
              <a:rPr lang="en-US" altLang="zh-TW" sz="2400" dirty="0" smtClean="0"/>
              <a:t>.</a:t>
            </a:r>
            <a:r>
              <a:rPr lang="zh-TW" altLang="zh-TW" sz="2400" dirty="0" smtClean="0"/>
              <a:t>認識</a:t>
            </a:r>
            <a:r>
              <a:rPr lang="zh-TW" altLang="en-US" sz="2400" dirty="0" smtClean="0"/>
              <a:t>音樂家及樂曲欣賞。</a:t>
            </a:r>
            <a:endParaRPr lang="zh-TW" altLang="zh-TW" sz="2400" dirty="0" smtClean="0"/>
          </a:p>
          <a:p>
            <a:r>
              <a:rPr lang="en-US" altLang="zh-TW" sz="2400" dirty="0" smtClean="0"/>
              <a:t>4</a:t>
            </a:r>
            <a:r>
              <a:rPr lang="en-US" altLang="zh-TW" sz="2400" dirty="0" smtClean="0"/>
              <a:t>.</a:t>
            </a:r>
            <a:r>
              <a:rPr lang="zh-TW" altLang="zh-TW" sz="2400" dirty="0" smtClean="0"/>
              <a:t> </a:t>
            </a:r>
            <a:r>
              <a:rPr lang="zh-TW" altLang="en-US" sz="2400" dirty="0" smtClean="0"/>
              <a:t>節奏練習</a:t>
            </a:r>
            <a:r>
              <a:rPr lang="zh-TW" altLang="en-US" sz="2400" dirty="0" smtClean="0"/>
              <a:t>、</a:t>
            </a:r>
            <a:r>
              <a:rPr lang="zh-TW" altLang="en-US" sz="2400" dirty="0" smtClean="0"/>
              <a:t>創作曲調。</a:t>
            </a:r>
            <a:endParaRPr lang="en-US" altLang="zh-TW" sz="2400" dirty="0" smtClean="0"/>
          </a:p>
          <a:p>
            <a:r>
              <a:rPr lang="en-US" altLang="zh-TW" sz="2400" dirty="0" smtClean="0"/>
              <a:t> 5</a:t>
            </a:r>
            <a:r>
              <a:rPr lang="en-US" altLang="zh-TW" sz="2400" dirty="0" smtClean="0"/>
              <a:t>.</a:t>
            </a:r>
            <a:r>
              <a:rPr lang="zh-TW" altLang="zh-TW" sz="2400" dirty="0" smtClean="0"/>
              <a:t>認識</a:t>
            </a:r>
            <a:r>
              <a:rPr lang="zh-TW" altLang="en-US" sz="2400" dirty="0" smtClean="0"/>
              <a:t>管弦</a:t>
            </a:r>
            <a:r>
              <a:rPr lang="zh-TW" altLang="en-US" sz="2400" dirty="0" smtClean="0"/>
              <a:t>樂器。</a:t>
            </a:r>
            <a:endParaRPr lang="zh-TW" altLang="zh-TW" sz="2400" dirty="0" smtClean="0"/>
          </a:p>
          <a:p>
            <a:r>
              <a:rPr lang="en-US" altLang="zh-TW" sz="2400" dirty="0" smtClean="0"/>
              <a:t>6</a:t>
            </a:r>
            <a:r>
              <a:rPr lang="en-US" altLang="zh-TW" sz="2400" dirty="0" smtClean="0"/>
              <a:t>.</a:t>
            </a:r>
            <a:r>
              <a:rPr lang="zh-TW" altLang="zh-TW" sz="2400" dirty="0" smtClean="0"/>
              <a:t>認識</a:t>
            </a:r>
            <a:r>
              <a:rPr lang="zh-TW" altLang="en-US" sz="2400" dirty="0" smtClean="0"/>
              <a:t>新的音樂符號，拍號、三連音</a:t>
            </a:r>
            <a:r>
              <a:rPr lang="en-US" altLang="zh-TW" sz="2400" dirty="0" smtClean="0"/>
              <a:t>…</a:t>
            </a:r>
            <a:r>
              <a:rPr lang="zh-TW" altLang="en-US" sz="2400" dirty="0" smtClean="0"/>
              <a:t>等</a:t>
            </a:r>
            <a:r>
              <a:rPr lang="zh-TW" altLang="zh-TW" sz="2400" dirty="0" smtClean="0"/>
              <a:t>。 </a:t>
            </a:r>
            <a:r>
              <a:rPr lang="zh-TW" altLang="en-US" sz="2400" dirty="0" smtClean="0"/>
              <a:t>。</a:t>
            </a:r>
            <a:endParaRPr lang="zh-TW" altLang="en-US" sz="24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89970" y="1567543"/>
            <a:ext cx="4866830" cy="4473819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7.</a:t>
            </a:r>
            <a:r>
              <a:rPr lang="zh-TW" altLang="zh-TW" sz="2400" dirty="0" smtClean="0"/>
              <a:t>透過演唱、演奏歌曲體會二部合唱及合奏。</a:t>
            </a:r>
            <a:endParaRPr lang="en-US" altLang="zh-TW" sz="2400" dirty="0" smtClean="0"/>
          </a:p>
          <a:p>
            <a:r>
              <a:rPr lang="en-US" altLang="zh-TW" sz="2400" dirty="0" smtClean="0"/>
              <a:t>8.</a:t>
            </a:r>
            <a:r>
              <a:rPr lang="zh-TW" altLang="zh-TW" sz="2400" dirty="0" smtClean="0"/>
              <a:t>透過演唱和欣賞培養對藝術喜愛的態度。</a:t>
            </a:r>
            <a:r>
              <a:rPr lang="en-US" altLang="zh-TW" sz="2400" dirty="0" smtClean="0"/>
              <a:t> </a:t>
            </a:r>
          </a:p>
          <a:p>
            <a:r>
              <a:rPr lang="en-US" altLang="zh-TW" sz="2400" dirty="0" smtClean="0"/>
              <a:t>9.</a:t>
            </a:r>
            <a:r>
              <a:rPr lang="zh-TW" altLang="zh-TW" sz="2400" dirty="0" smtClean="0"/>
              <a:t>聆聽音樂了解樂曲節奏、曲調、音色之特性，從生活中去感受不同聲音之美。</a:t>
            </a:r>
            <a:endParaRPr lang="en-US" altLang="zh-TW" sz="2400" dirty="0" smtClean="0"/>
          </a:p>
          <a:p>
            <a:r>
              <a:rPr lang="en-US" altLang="zh-TW" sz="2400" dirty="0" smtClean="0"/>
              <a:t>10.</a:t>
            </a:r>
            <a:r>
              <a:rPr lang="zh-TW" altLang="zh-TW" sz="2400" dirty="0" smtClean="0"/>
              <a:t>從生活中感受不同聲音之美並養成尊重態度。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416678121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沉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返校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0894880_TF02895270_TF02895270.potx" id="{15BD8E58-BE37-41A7-BD41-6203C8D260CA}" vid="{1F1D5BD3-1C6E-4CC7-BFD3-42C79E72E174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1506</TotalTime>
  <Words>1085</Words>
  <Application>Microsoft Office PowerPoint</Application>
  <PresentationFormat>自訂</PresentationFormat>
  <Paragraphs>144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24" baseType="lpstr">
      <vt:lpstr>多面向</vt:lpstr>
      <vt:lpstr>返校 16x9</vt:lpstr>
      <vt:lpstr>投影片 1</vt:lpstr>
      <vt:lpstr>投影片 2</vt:lpstr>
      <vt:lpstr>三年級甲乙班</vt:lpstr>
      <vt:lpstr>成績評量方式</vt:lpstr>
      <vt:lpstr>家長配合事項</vt:lpstr>
      <vt:lpstr>四年甲、乙班</vt:lpstr>
      <vt:lpstr>成績評量方式</vt:lpstr>
      <vt:lpstr>家長配合事項</vt:lpstr>
      <vt:lpstr>五年甲乙班</vt:lpstr>
      <vt:lpstr>成績評量方式</vt:lpstr>
      <vt:lpstr>家長配合事項</vt:lpstr>
      <vt:lpstr>六年甲乙班</vt:lpstr>
      <vt:lpstr>成績評量方式</vt:lpstr>
      <vt:lpstr>家長配合事項</vt:lpstr>
      <vt:lpstr>本土語:三年級甲班</vt:lpstr>
      <vt:lpstr>成績評量方式</vt:lpstr>
      <vt:lpstr>本土語:四年級甲班</vt:lpstr>
      <vt:lpstr>成績評量方式</vt:lpstr>
      <vt:lpstr>本土語五年級</vt:lpstr>
      <vt:lpstr>成績評量方式</vt:lpstr>
      <vt:lpstr>本土語六年級</vt:lpstr>
      <vt:lpstr>成績評量方式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學校日教學簡報</dc:title>
  <dc:creator>music0913</dc:creator>
  <cp:lastModifiedBy>USER</cp:lastModifiedBy>
  <cp:revision>85</cp:revision>
  <dcterms:created xsi:type="dcterms:W3CDTF">2018-02-23T08:13:34Z</dcterms:created>
  <dcterms:modified xsi:type="dcterms:W3CDTF">2025-02-19T02:50:17Z</dcterms:modified>
</cp:coreProperties>
</file>